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2" r:id="rId3"/>
    <p:sldId id="313" r:id="rId4"/>
    <p:sldId id="264" r:id="rId5"/>
    <p:sldId id="289" r:id="rId6"/>
    <p:sldId id="291" r:id="rId7"/>
    <p:sldId id="295" r:id="rId8"/>
    <p:sldId id="290" r:id="rId9"/>
    <p:sldId id="292" r:id="rId10"/>
    <p:sldId id="293" r:id="rId11"/>
    <p:sldId id="298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C600"/>
    <a:srgbClr val="007BE1"/>
    <a:srgbClr val="FF0000"/>
    <a:srgbClr val="000099"/>
    <a:srgbClr val="CCCCCC"/>
    <a:srgbClr val="DDDDDD"/>
    <a:srgbClr val="C0C0C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268" autoAdjust="0"/>
  </p:normalViewPr>
  <p:slideViewPr>
    <p:cSldViewPr>
      <p:cViewPr>
        <p:scale>
          <a:sx n="113" d="100"/>
          <a:sy n="113" d="100"/>
        </p:scale>
        <p:origin x="-86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0AD5851-4A91-41C1-B074-FB08394DF6B7}" type="datetimeFigureOut">
              <a:rPr lang="de-DE"/>
              <a:pPr>
                <a:defRPr/>
              </a:pPr>
              <a:t>15.03.2016</a:t>
            </a:fld>
            <a:endParaRPr 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5757D3D-6CFA-43CD-BDE2-9645FADB82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93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DC3B02D-764A-48CB-B3B6-27313340C5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1034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5364088" y="4556125"/>
            <a:ext cx="3457575" cy="1033463"/>
          </a:xfrm>
        </p:spPr>
        <p:txBody>
          <a:bodyPr/>
          <a:lstStyle>
            <a:lvl1pPr marL="0" indent="0">
              <a:buFontTx/>
              <a:buNone/>
              <a:defRPr sz="6000" b="1"/>
            </a:lvl1pPr>
          </a:lstStyle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043" y="0"/>
            <a:ext cx="9742835" cy="685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2"/>
          <a:stretch/>
        </p:blipFill>
        <p:spPr>
          <a:xfrm>
            <a:off x="6606267" y="404664"/>
            <a:ext cx="2503013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4881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323850" y="6477000"/>
            <a:ext cx="1595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de-DE" sz="1400" smtClean="0">
                <a:solidFill>
                  <a:srgbClr val="007BE1"/>
                </a:solidFill>
              </a:rPr>
              <a:t>www.kiksup.de</a:t>
            </a:r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1403350" y="1484313"/>
            <a:ext cx="5040313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6" name="Line 18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 Box 29"/>
          <p:cNvSpPr txBox="1">
            <a:spLocks noChangeArrowheads="1"/>
          </p:cNvSpPr>
          <p:nvPr userDrawn="1"/>
        </p:nvSpPr>
        <p:spPr bwMode="auto">
          <a:xfrm>
            <a:off x="7092950" y="6477000"/>
            <a:ext cx="15954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sz="1400" smtClean="0">
                <a:solidFill>
                  <a:srgbClr val="007BE1"/>
                </a:solidFill>
              </a:rPr>
              <a:t>info@kiksup.de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79388" y="1196752"/>
            <a:ext cx="8785225" cy="511197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7" t="9938" r="14172" b="9233"/>
          <a:stretch/>
        </p:blipFill>
        <p:spPr>
          <a:xfrm>
            <a:off x="7164288" y="387845"/>
            <a:ext cx="1782933" cy="5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35464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12946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tiff"/><Relationship Id="rId4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 dirty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</a:t>
            </a:r>
            <a:r>
              <a:rPr lang="de-DE" sz="2400" b="1" dirty="0" smtClean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UP-Akademie</a:t>
            </a:r>
            <a:endParaRPr lang="de-DE" sz="2400" b="1" dirty="0">
              <a:solidFill>
                <a:srgbClr val="8FC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9" name="Rectangle 32"/>
          <p:cNvSpPr>
            <a:spLocks noChangeArrowheads="1"/>
          </p:cNvSpPr>
          <p:nvPr/>
        </p:nvSpPr>
        <p:spPr bwMode="auto">
          <a:xfrm>
            <a:off x="323850" y="2159000"/>
            <a:ext cx="5543550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0" hangingPunct="0">
              <a:spcBef>
                <a:spcPct val="10000"/>
              </a:spcBef>
              <a:buClr>
                <a:srgbClr val="007BE1"/>
              </a:buClr>
              <a:buFont typeface="Wingdings" pitchFamily="2" charset="2"/>
              <a:buChar char="v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Plattform zur bundesweiten Fort- und Weiterbildung</a:t>
            </a:r>
          </a:p>
          <a:p>
            <a:pPr eaLnBrk="0" hangingPunct="0"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Vermittlung des ganzheitlichen Ansatzes </a:t>
            </a:r>
          </a:p>
          <a:p>
            <a:pPr eaLnBrk="0" hangingPunct="0"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Aufeinander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abgestimmte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</a:t>
            </a: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Übertrag in andere Kommunen,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Kitas, Schulen</a:t>
            </a:r>
            <a:endParaRPr lang="de-DE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KIKS UP-Akademie richtet sich an:</a:t>
            </a:r>
          </a:p>
          <a:p>
            <a:pPr lvl="1" eaLnBrk="0" hangingPunct="0">
              <a:spcBef>
                <a:spcPct val="10000"/>
              </a:spcBef>
              <a:buClr>
                <a:srgbClr val="007BE1"/>
              </a:buClr>
              <a:buFont typeface="Wingdings" pitchFamily="2" charset="2"/>
              <a:buChar char="Ø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Institutionen (Kitas, Schulen, etc.)</a:t>
            </a:r>
          </a:p>
          <a:p>
            <a:pPr lvl="1" eaLnBrk="0" hangingPunct="0">
              <a:spcBef>
                <a:spcPct val="10000"/>
              </a:spcBef>
              <a:buClr>
                <a:srgbClr val="007BE1"/>
              </a:buClr>
              <a:buFont typeface="Wingdings" pitchFamily="2" charset="2"/>
              <a:buChar char="Ø"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Kommunen, </a:t>
            </a:r>
          </a:p>
          <a:p>
            <a:pPr lvl="1" eaLnBrk="0" hangingPunct="0">
              <a:spcBef>
                <a:spcPct val="10000"/>
              </a:spcBef>
              <a:buClr>
                <a:srgbClr val="007BE1"/>
              </a:buClr>
              <a:buFont typeface="Wingdings" pitchFamily="2" charset="2"/>
              <a:buChar char="Ø"/>
            </a:pP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Experten und Fachleute (</a:t>
            </a:r>
            <a:r>
              <a:rPr lang="de-DE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Oecotrophologen</a:t>
            </a: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 eaLnBrk="0" hangingPunct="0">
              <a:spcBef>
                <a:spcPct val="10000"/>
              </a:spcBef>
              <a:buClr>
                <a:srgbClr val="007BE1"/>
              </a:buClr>
              <a:buFont typeface="Wingdings" pitchFamily="2" charset="2"/>
              <a:buNone/>
            </a:pPr>
            <a:r>
              <a:rPr lang="de-DE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Pädagogen, Bewegungsexperten, etc.)</a:t>
            </a:r>
          </a:p>
        </p:txBody>
      </p:sp>
      <p:sp>
        <p:nvSpPr>
          <p:cNvPr id="9" name="Rechteck 8"/>
          <p:cNvSpPr/>
          <p:nvPr/>
        </p:nvSpPr>
        <p:spPr>
          <a:xfrm>
            <a:off x="324000" y="5580000"/>
            <a:ext cx="60482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de-DE" sz="3600" cap="none" spc="0" dirty="0" smtClean="0">
                <a:ln w="31550" cmpd="sng">
                  <a:noFill/>
                  <a:prstDash val="solid"/>
                </a:ln>
                <a:solidFill>
                  <a:srgbClr val="007BE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www.kiksup-akademie.de</a:t>
            </a:r>
            <a:endParaRPr lang="de-DE" sz="4000" cap="none" spc="0" dirty="0">
              <a:ln w="31550" cmpd="sng">
                <a:noFill/>
                <a:prstDash val="solid"/>
              </a:ln>
              <a:solidFill>
                <a:srgbClr val="007BE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181" r="34737" b="-181"/>
          <a:stretch/>
        </p:blipFill>
        <p:spPr bwMode="auto">
          <a:xfrm>
            <a:off x="5940001" y="1054800"/>
            <a:ext cx="3204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18" name="Line 8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323850" y="1988840"/>
            <a:ext cx="410368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Adresse: </a:t>
            </a: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 Goldstein 9</a:t>
            </a:r>
          </a:p>
          <a:p>
            <a:pPr>
              <a:defRPr/>
            </a:pPr>
            <a:r>
              <a:rPr lang="de-DE" sz="1800" b="1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</a:t>
            </a: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61231 Bad Nauheim</a:t>
            </a:r>
          </a:p>
          <a:p>
            <a:pPr>
              <a:defRPr/>
            </a:pPr>
            <a:endParaRPr lang="de-DE" sz="1800" dirty="0">
              <a:solidFill>
                <a:srgbClr val="007BE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de-DE" sz="1800" b="1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Telefon: </a:t>
            </a:r>
            <a:r>
              <a:rPr lang="de-DE" sz="1800" b="1" dirty="0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dirty="0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60 32) 92 55 04-0</a:t>
            </a:r>
          </a:p>
          <a:p>
            <a:pPr>
              <a:defRPr/>
            </a:pPr>
            <a:r>
              <a:rPr lang="de-DE" sz="1800" b="1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Fax:        </a:t>
            </a:r>
            <a:r>
              <a:rPr lang="de-DE" sz="1800" dirty="0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 60 32) 92 55 04-9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58775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323850" y="1049338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323850" y="1258888"/>
            <a:ext cx="84931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Kontakt zu KIKS UP?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323850" y="1619250"/>
            <a:ext cx="8493125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4894263" y="1988840"/>
            <a:ext cx="4103687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DE" sz="1800" b="1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Email:     </a:t>
            </a: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info@kiksup.de</a:t>
            </a:r>
          </a:p>
          <a:p>
            <a:pPr>
              <a:defRPr/>
            </a:pPr>
            <a:endParaRPr lang="de-DE" sz="1800" dirty="0">
              <a:solidFill>
                <a:srgbClr val="007BE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de-DE" sz="1800" b="1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Internet: </a:t>
            </a: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www.kiksup.de</a:t>
            </a:r>
          </a:p>
          <a:p>
            <a:pPr>
              <a:defRPr/>
            </a:pP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www.kiksup-familie.net</a:t>
            </a:r>
          </a:p>
          <a:p>
            <a:pPr>
              <a:defRPr/>
            </a:pP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</a:t>
            </a:r>
            <a:r>
              <a:rPr lang="de-DE" sz="1800" dirty="0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www.kiksup-akademie.de</a:t>
            </a:r>
          </a:p>
          <a:p>
            <a:pPr>
              <a:defRPr/>
            </a:pPr>
            <a:r>
              <a:rPr lang="de-DE" sz="18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800" dirty="0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www.klasse-klasse.com</a:t>
            </a:r>
            <a:endParaRPr lang="de-DE" sz="1800" dirty="0">
              <a:solidFill>
                <a:srgbClr val="007BE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de-DE" sz="1800" dirty="0">
              <a:solidFill>
                <a:srgbClr val="007BE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989"/>
            <a:ext cx="9180512" cy="2680347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00" y="1124744"/>
            <a:ext cx="3148556" cy="5273531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4000" y="2160000"/>
            <a:ext cx="5035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 b="1" dirty="0" smtClean="0">
                <a:solidFill>
                  <a:srgbClr val="007BE1"/>
                </a:solidFill>
              </a:rPr>
              <a:t>K</a:t>
            </a:r>
            <a:endParaRPr lang="de-DE" sz="4000" b="1" dirty="0" smtClean="0"/>
          </a:p>
          <a:p>
            <a:pPr algn="ctr" eaLnBrk="1" hangingPunct="1"/>
            <a:r>
              <a:rPr lang="de-DE" sz="4000" b="1" dirty="0" smtClean="0">
                <a:solidFill>
                  <a:srgbClr val="007BE1"/>
                </a:solidFill>
              </a:rPr>
              <a:t>I</a:t>
            </a:r>
            <a:r>
              <a:rPr lang="de-DE" sz="4000" b="1" dirty="0" smtClean="0">
                <a:solidFill>
                  <a:srgbClr val="8FC600"/>
                </a:solidFill>
              </a:rPr>
              <a:t>K</a:t>
            </a:r>
          </a:p>
          <a:p>
            <a:pPr algn="ctr" eaLnBrk="1" hangingPunct="1"/>
            <a:r>
              <a:rPr lang="de-DE" sz="4000" b="1" dirty="0" smtClean="0">
                <a:solidFill>
                  <a:srgbClr val="007BE1"/>
                </a:solidFill>
              </a:rPr>
              <a:t>S</a:t>
            </a:r>
            <a:endParaRPr lang="de-DE" sz="4000" b="1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1560" y="2160000"/>
            <a:ext cx="561662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4000" b="1" dirty="0" smtClean="0"/>
              <a:t> </a:t>
            </a:r>
            <a:r>
              <a:rPr lang="de-DE" sz="3200" b="1" dirty="0" err="1" smtClean="0"/>
              <a:t>inder</a:t>
            </a:r>
            <a:r>
              <a:rPr lang="de-DE" sz="3200" b="1" dirty="0" smtClean="0"/>
              <a:t> </a:t>
            </a:r>
          </a:p>
          <a:p>
            <a:pPr eaLnBrk="1" hangingPunct="1"/>
            <a:r>
              <a:rPr lang="de-DE" sz="4000" b="1" dirty="0" smtClean="0"/>
              <a:t> </a:t>
            </a:r>
            <a:r>
              <a:rPr lang="de-DE" sz="3200" b="1" dirty="0" smtClean="0"/>
              <a:t>n </a:t>
            </a:r>
          </a:p>
          <a:p>
            <a:pPr eaLnBrk="1" hangingPunct="1"/>
            <a:r>
              <a:rPr lang="de-DE" sz="4000" b="1" dirty="0" smtClean="0"/>
              <a:t> </a:t>
            </a:r>
            <a:r>
              <a:rPr lang="de-DE" sz="3200" b="1" dirty="0" err="1" smtClean="0"/>
              <a:t>indertagesstätten</a:t>
            </a:r>
            <a:r>
              <a:rPr lang="de-DE" sz="3200" b="1" dirty="0" smtClean="0"/>
              <a:t> und </a:t>
            </a:r>
          </a:p>
          <a:p>
            <a:pPr eaLnBrk="1" hangingPunct="1"/>
            <a:r>
              <a:rPr lang="de-DE" sz="4000" b="1" dirty="0" smtClean="0"/>
              <a:t> </a:t>
            </a:r>
            <a:r>
              <a:rPr lang="de-DE" sz="3200" b="1" dirty="0" err="1" smtClean="0"/>
              <a:t>chulen</a:t>
            </a:r>
            <a:endParaRPr lang="de-DE" sz="3200" b="1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3528" y="4797152"/>
            <a:ext cx="50358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sz="4000" b="1" dirty="0" smtClean="0">
                <a:solidFill>
                  <a:srgbClr val="8FC600"/>
                </a:solidFill>
              </a:rPr>
              <a:t>U</a:t>
            </a:r>
          </a:p>
          <a:p>
            <a:pPr algn="ctr" eaLnBrk="1" hangingPunct="1"/>
            <a:r>
              <a:rPr lang="de-DE" sz="4000" b="1" dirty="0">
                <a:solidFill>
                  <a:srgbClr val="007BE1"/>
                </a:solidFill>
              </a:rPr>
              <a:t>P</a:t>
            </a:r>
            <a:endParaRPr lang="de-DE" sz="4000" b="1" dirty="0"/>
          </a:p>
        </p:txBody>
      </p:sp>
      <p:sp>
        <p:nvSpPr>
          <p:cNvPr id="2" name="Geschweifte Klammer rechts 1"/>
          <p:cNvSpPr/>
          <p:nvPr/>
        </p:nvSpPr>
        <p:spPr>
          <a:xfrm>
            <a:off x="827584" y="4941168"/>
            <a:ext cx="288032" cy="108012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71128" y="4840704"/>
            <a:ext cx="590512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dirty="0" smtClean="0"/>
          </a:p>
          <a:p>
            <a:pPr eaLnBrk="1" hangingPunct="1"/>
            <a:r>
              <a:rPr lang="de-DE" sz="3200" dirty="0" smtClean="0"/>
              <a:t> steht für die positiven Ziele</a:t>
            </a:r>
            <a:endParaRPr lang="de-DE" sz="2400" dirty="0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 dirty="0" smtClean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 heißt KIKS UP?</a:t>
            </a:r>
            <a:endParaRPr lang="de-DE" sz="2400" b="1" dirty="0">
              <a:solidFill>
                <a:srgbClr val="8FC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05106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41" y="1124744"/>
            <a:ext cx="4123263" cy="5184576"/>
          </a:xfrm>
          <a:prstGeom prst="rect">
            <a:avLst/>
          </a:prstGeom>
        </p:spPr>
      </p:pic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 dirty="0" smtClean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Wer ist KIKS UP?</a:t>
            </a:r>
            <a:endParaRPr lang="de-DE" sz="2400" b="1" dirty="0">
              <a:solidFill>
                <a:srgbClr val="8FC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Line 33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r="15475"/>
          <a:stretch/>
        </p:blipFill>
        <p:spPr>
          <a:xfrm>
            <a:off x="323850" y="2160000"/>
            <a:ext cx="2026024" cy="161227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25" y="2206071"/>
            <a:ext cx="936104" cy="152013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7"/>
          <a:stretch/>
        </p:blipFill>
        <p:spPr>
          <a:xfrm>
            <a:off x="553499" y="4005064"/>
            <a:ext cx="1426214" cy="134159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436288"/>
            <a:ext cx="2807122" cy="8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293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5" descr="KIKS 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7"/>
          <a:stretch/>
        </p:blipFill>
        <p:spPr bwMode="auto">
          <a:xfrm>
            <a:off x="5937251" y="1049338"/>
            <a:ext cx="320675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23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5" name="Line 24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8099" name="Text Box 3"/>
          <p:cNvSpPr txBox="1">
            <a:spLocks noChangeArrowheads="1"/>
          </p:cNvSpPr>
          <p:nvPr/>
        </p:nvSpPr>
        <p:spPr bwMode="auto">
          <a:xfrm>
            <a:off x="1079500" y="3346450"/>
            <a:ext cx="3598863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FC6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de-DE" sz="2400"/>
              <a:t>Förderung der Genussfähigkeit</a:t>
            </a:r>
          </a:p>
        </p:txBody>
      </p:sp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1079500" y="2159000"/>
            <a:ext cx="3598863" cy="7191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FC6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de-DE" sz="2400"/>
              <a:t>Bewegungsförderung </a:t>
            </a:r>
          </a:p>
        </p:txBody>
      </p:sp>
      <p:sp>
        <p:nvSpPr>
          <p:cNvPr id="388101" name="Text Box 5"/>
          <p:cNvSpPr txBox="1">
            <a:spLocks noChangeArrowheads="1"/>
          </p:cNvSpPr>
          <p:nvPr/>
        </p:nvSpPr>
        <p:spPr bwMode="auto">
          <a:xfrm>
            <a:off x="1079500" y="4497388"/>
            <a:ext cx="3598863" cy="762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FC6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3399"/>
              </a:buClr>
              <a:buSzPct val="80000"/>
              <a:buFont typeface="Wingdings" pitchFamily="2" charset="2"/>
              <a:buNone/>
            </a:pPr>
            <a:r>
              <a:rPr lang="de-DE" sz="2400"/>
              <a:t>Psychosoziale Gesundheit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079500" y="4318000"/>
            <a:ext cx="3598863" cy="1150938"/>
            <a:chOff x="385" y="3249"/>
            <a:chExt cx="2267" cy="725"/>
          </a:xfrm>
        </p:grpSpPr>
        <p:sp>
          <p:nvSpPr>
            <p:cNvPr id="5133" name="Text Box 14"/>
            <p:cNvSpPr txBox="1">
              <a:spLocks noChangeArrowheads="1"/>
            </p:cNvSpPr>
            <p:nvPr/>
          </p:nvSpPr>
          <p:spPr bwMode="auto">
            <a:xfrm>
              <a:off x="385" y="3249"/>
              <a:ext cx="2267" cy="3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FC6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3399"/>
                </a:buClr>
                <a:buSzPct val="80000"/>
                <a:buFont typeface="Wingdings" pitchFamily="2" charset="2"/>
                <a:buNone/>
              </a:pPr>
              <a:r>
                <a:rPr lang="de-DE" sz="2400"/>
                <a:t>Suchtprävention</a:t>
              </a:r>
            </a:p>
          </p:txBody>
        </p:sp>
        <p:sp>
          <p:nvSpPr>
            <p:cNvPr id="5134" name="Text Box 15"/>
            <p:cNvSpPr txBox="1">
              <a:spLocks noChangeArrowheads="1"/>
            </p:cNvSpPr>
            <p:nvPr/>
          </p:nvSpPr>
          <p:spPr bwMode="auto">
            <a:xfrm>
              <a:off x="385" y="3657"/>
              <a:ext cx="2267" cy="31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8FC600"/>
                </a:gs>
              </a:gsLst>
              <a:path path="shape">
                <a:fillToRect l="50000" t="50000" r="50000" b="50000"/>
              </a:path>
            </a:gra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 anchorCtr="1"/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Clr>
                  <a:srgbClr val="003399"/>
                </a:buClr>
                <a:buSzPct val="80000"/>
                <a:buFont typeface="Wingdings" pitchFamily="2" charset="2"/>
                <a:buNone/>
              </a:pPr>
              <a:r>
                <a:rPr lang="de-DE" sz="2400"/>
                <a:t>Gewaltprävention</a:t>
              </a:r>
            </a:p>
          </p:txBody>
        </p:sp>
      </p:grp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defRPr/>
            </a:pPr>
            <a:r>
              <a:rPr lang="de-DE" sz="2400" b="1" dirty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Maßgebliche Präventionsprogramme</a:t>
            </a:r>
          </a:p>
        </p:txBody>
      </p:sp>
      <p:pic>
        <p:nvPicPr>
          <p:cNvPr id="322584" name="Picture 24" descr="KIKS UP-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159000"/>
            <a:ext cx="3598863" cy="34036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Line 33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8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32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animBg="1" autoUpdateAnimBg="0"/>
      <p:bldP spid="388100" grpId="0" animBg="1" autoUpdateAnimBg="0"/>
      <p:bldP spid="38810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23528" y="5301208"/>
            <a:ext cx="5399088" cy="5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Dirk Nowitzki Stiftungspreis</a:t>
            </a: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KIKS UP erhält den ersten Dirk Nowitzki Stiftungspreis</a:t>
            </a:r>
            <a:endParaRPr lang="de-DE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58" y="5301208"/>
            <a:ext cx="1083394" cy="346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23850" y="1727225"/>
            <a:ext cx="5399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Besser essen. Mehr Bewegen.</a:t>
            </a: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KIKS UP ist Preisträger des Wettbewerbes des BMELV und als</a:t>
            </a: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„</a:t>
            </a: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Maßnahme mit Vorbildcharakter“ ausgezeichnet worden.</a:t>
            </a: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323850" y="3933056"/>
            <a:ext cx="5544294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hessischer </a:t>
            </a:r>
            <a:r>
              <a:rPr lang="de-DE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Suchtpräventionspreis </a:t>
            </a:r>
            <a:r>
              <a:rPr lang="de-DE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„Der Impuls“</a:t>
            </a: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Auf Grund der großen Innovation und des </a:t>
            </a:r>
            <a:r>
              <a:rPr lang="de-DE" sz="14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beson</a:t>
            </a: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deren </a:t>
            </a: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Engagements für die Suchtprävention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23850" y="2565921"/>
            <a:ext cx="53990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Deutscher Präventionspreis</a:t>
            </a: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KIKS UP wurde für den deutschen Präventionspreis nominiert.  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23850" y="5893965"/>
            <a:ext cx="5399088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gesundheitsziele.de</a:t>
            </a: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KIKS </a:t>
            </a: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UP trägt das Siegel gesundheitsziele.de</a:t>
            </a:r>
          </a:p>
        </p:txBody>
      </p:sp>
      <p:pic>
        <p:nvPicPr>
          <p:cNvPr id="6150" name="Picture 13" descr="Logo-Kombination 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16" y="4221981"/>
            <a:ext cx="3714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4" descr="logo_kinderleich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7940" y="1628800"/>
            <a:ext cx="860425" cy="355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15" descr="Logo_nominiert für d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05" y="2492896"/>
            <a:ext cx="673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Banner_D_klein_65x15mm_300dp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93" y="3124448"/>
            <a:ext cx="1406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23850" y="3160961"/>
            <a:ext cx="5399088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Bertelsmann Stiftung</a:t>
            </a:r>
          </a:p>
          <a:p>
            <a:pPr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KIKS UP wurde ausgewählt für die Orientierung für soziale</a:t>
            </a:r>
          </a:p>
          <a:p>
            <a:pPr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Investoren „fit und fröhlich!“ der Bertelsmann Stiftung.</a:t>
            </a:r>
          </a:p>
        </p:txBody>
      </p:sp>
      <p:pic>
        <p:nvPicPr>
          <p:cNvPr id="6155" name="Picture 18" descr="gesundheitsziele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173" y="5893965"/>
            <a:ext cx="16049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7" name="Text Box 21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UP - Ausgezeichnet</a:t>
            </a:r>
          </a:p>
        </p:txBody>
      </p:sp>
      <p:sp>
        <p:nvSpPr>
          <p:cNvPr id="6157" name="Line 22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25040" y="4725144"/>
            <a:ext cx="5399088" cy="556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Lernort der Zukunft</a:t>
            </a: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003399"/>
              </a:buClr>
              <a:buSzPct val="80000"/>
              <a:buFont typeface="Wingdings" pitchFamily="2" charset="2"/>
              <a:buNone/>
              <a:defRPr/>
            </a:pPr>
            <a:r>
              <a:rPr lang="de-DE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de-DE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Die KIKS UP Akademie ist Lernort der Zukunft</a:t>
            </a:r>
            <a:endParaRPr lang="de-DE" sz="1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372" y="4742055"/>
            <a:ext cx="780565" cy="522249"/>
          </a:xfrm>
          <a:prstGeom prst="rect">
            <a:avLst/>
          </a:prstGeom>
        </p:spPr>
      </p:pic>
      <p:sp>
        <p:nvSpPr>
          <p:cNvPr id="3" name="AutoShape 2" descr="logo_nowitzki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6" t="219" r="19256" b="473"/>
          <a:stretch/>
        </p:blipFill>
        <p:spPr bwMode="auto">
          <a:xfrm>
            <a:off x="5940001" y="1054800"/>
            <a:ext cx="3225360" cy="539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61" name="Line 30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0" name="Line 29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UP - Ausgezeichnet</a:t>
            </a:r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3585"/>
            <a:ext cx="2442077" cy="30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94" y="2173585"/>
            <a:ext cx="2560416" cy="304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2"/>
          <a:stretch/>
        </p:blipFill>
        <p:spPr bwMode="auto">
          <a:xfrm>
            <a:off x="5940001" y="1054800"/>
            <a:ext cx="3204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Line 12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 dirty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Was macht KIKS </a:t>
            </a:r>
            <a:r>
              <a:rPr lang="de-DE" sz="2400" b="1" dirty="0" smtClean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UP?</a:t>
            </a:r>
            <a:endParaRPr lang="de-DE" sz="2400" b="1" dirty="0">
              <a:solidFill>
                <a:srgbClr val="8FC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Line 24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323850" y="2159000"/>
            <a:ext cx="5399088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3200" dirty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KIKS </a:t>
            </a:r>
            <a:r>
              <a:rPr lang="de-DE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UP-Bad Nauheim </a:t>
            </a: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KIKS UP-Familie.net</a:t>
            </a:r>
            <a:endParaRPr lang="de-DE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KIKS UP-Akademie</a:t>
            </a:r>
            <a:endParaRPr lang="de-DE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1" r="16481"/>
          <a:stretch/>
        </p:blipFill>
        <p:spPr bwMode="auto">
          <a:xfrm>
            <a:off x="5940000" y="1054800"/>
            <a:ext cx="3204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Line 31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224" name="Line 32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22"/>
          <a:stretch/>
        </p:blipFill>
        <p:spPr bwMode="auto">
          <a:xfrm>
            <a:off x="5940000" y="1054800"/>
            <a:ext cx="3204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1681163" y="2044849"/>
            <a:ext cx="2447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UP-familie.net</a:t>
            </a:r>
          </a:p>
        </p:txBody>
      </p:sp>
      <p:sp>
        <p:nvSpPr>
          <p:cNvPr id="72710" name="AutoShape 6"/>
          <p:cNvSpPr>
            <a:spLocks noChangeAspect="1" noChangeArrowheads="1"/>
          </p:cNvSpPr>
          <p:nvPr/>
        </p:nvSpPr>
        <p:spPr bwMode="auto">
          <a:xfrm rot="-7200000">
            <a:off x="1860551" y="4264173"/>
            <a:ext cx="481012" cy="608013"/>
          </a:xfrm>
          <a:prstGeom prst="upArrow">
            <a:avLst>
              <a:gd name="adj1" fmla="val 42704"/>
              <a:gd name="adj2" fmla="val 38225"/>
            </a:avLst>
          </a:prstGeom>
          <a:solidFill>
            <a:srgbClr val="8FC6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11" name="AutoShape 7"/>
          <p:cNvSpPr>
            <a:spLocks noChangeAspect="1" noChangeArrowheads="1"/>
          </p:cNvSpPr>
          <p:nvPr/>
        </p:nvSpPr>
        <p:spPr bwMode="auto">
          <a:xfrm rot="-3600000">
            <a:off x="1885951" y="3386286"/>
            <a:ext cx="481012" cy="668337"/>
          </a:xfrm>
          <a:prstGeom prst="upArrow">
            <a:avLst>
              <a:gd name="adj1" fmla="val 42704"/>
              <a:gd name="adj2" fmla="val 42018"/>
            </a:avLst>
          </a:prstGeom>
          <a:solidFill>
            <a:srgbClr val="007BE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12" name="AutoShape 8"/>
          <p:cNvSpPr>
            <a:spLocks noChangeAspect="1" noChangeArrowheads="1"/>
          </p:cNvSpPr>
          <p:nvPr/>
        </p:nvSpPr>
        <p:spPr bwMode="auto">
          <a:xfrm rot="10800000">
            <a:off x="2646363" y="4721374"/>
            <a:ext cx="487362" cy="598487"/>
          </a:xfrm>
          <a:prstGeom prst="upArrow">
            <a:avLst>
              <a:gd name="adj1" fmla="val 42704"/>
              <a:gd name="adj2" fmla="val 37136"/>
            </a:avLst>
          </a:prstGeom>
          <a:solidFill>
            <a:srgbClr val="007BE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13" name="AutoShape 9"/>
          <p:cNvSpPr>
            <a:spLocks noChangeAspect="1" noChangeArrowheads="1"/>
          </p:cNvSpPr>
          <p:nvPr/>
        </p:nvSpPr>
        <p:spPr bwMode="auto">
          <a:xfrm rot="7200000">
            <a:off x="3440906" y="4263381"/>
            <a:ext cx="479425" cy="608012"/>
          </a:xfrm>
          <a:prstGeom prst="upArrow">
            <a:avLst>
              <a:gd name="adj1" fmla="val 42704"/>
              <a:gd name="adj2" fmla="val 38352"/>
            </a:avLst>
          </a:prstGeom>
          <a:solidFill>
            <a:srgbClr val="8FC6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14" name="AutoShape 10"/>
          <p:cNvSpPr>
            <a:spLocks noChangeAspect="1" noChangeArrowheads="1"/>
          </p:cNvSpPr>
          <p:nvPr/>
        </p:nvSpPr>
        <p:spPr bwMode="auto">
          <a:xfrm rot="3600000">
            <a:off x="3440906" y="3425181"/>
            <a:ext cx="479425" cy="608012"/>
          </a:xfrm>
          <a:prstGeom prst="upArrow">
            <a:avLst>
              <a:gd name="adj1" fmla="val 42704"/>
              <a:gd name="adj2" fmla="val 38352"/>
            </a:avLst>
          </a:prstGeom>
          <a:solidFill>
            <a:srgbClr val="007BE1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15" name="AutoShape 11"/>
          <p:cNvSpPr>
            <a:spLocks noChangeAspect="1" noChangeArrowheads="1"/>
          </p:cNvSpPr>
          <p:nvPr/>
        </p:nvSpPr>
        <p:spPr bwMode="auto">
          <a:xfrm>
            <a:off x="2647950" y="3008461"/>
            <a:ext cx="487363" cy="600075"/>
          </a:xfrm>
          <a:prstGeom prst="upArrow">
            <a:avLst>
              <a:gd name="adj1" fmla="val 42704"/>
              <a:gd name="adj2" fmla="val 37234"/>
            </a:avLst>
          </a:prstGeom>
          <a:solidFill>
            <a:srgbClr val="99CC33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16" name="AutoShape 12"/>
          <p:cNvSpPr>
            <a:spLocks noChangeAspect="1" noChangeArrowheads="1"/>
          </p:cNvSpPr>
          <p:nvPr/>
        </p:nvSpPr>
        <p:spPr bwMode="auto">
          <a:xfrm>
            <a:off x="2224088" y="2348061"/>
            <a:ext cx="1335087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99CC33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Eltern</a:t>
            </a:r>
          </a:p>
        </p:txBody>
      </p:sp>
      <p:sp>
        <p:nvSpPr>
          <p:cNvPr id="8202" name="Oval 13"/>
          <p:cNvSpPr>
            <a:spLocks noChangeAspect="1" noChangeArrowheads="1"/>
          </p:cNvSpPr>
          <p:nvPr/>
        </p:nvSpPr>
        <p:spPr bwMode="auto">
          <a:xfrm>
            <a:off x="2101850" y="3427561"/>
            <a:ext cx="1579563" cy="144145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7B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2718" name="AutoShape 14"/>
          <p:cNvSpPr>
            <a:spLocks noChangeAspect="1" noChangeArrowheads="1"/>
          </p:cNvSpPr>
          <p:nvPr/>
        </p:nvSpPr>
        <p:spPr bwMode="auto">
          <a:xfrm rot="3600000">
            <a:off x="3567113" y="3064024"/>
            <a:ext cx="1319212" cy="608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007BE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Schulen</a:t>
            </a:r>
          </a:p>
        </p:txBody>
      </p:sp>
      <p:sp>
        <p:nvSpPr>
          <p:cNvPr id="72719" name="AutoShape 15"/>
          <p:cNvSpPr>
            <a:spLocks noChangeAspect="1" noChangeArrowheads="1"/>
          </p:cNvSpPr>
          <p:nvPr/>
        </p:nvSpPr>
        <p:spPr bwMode="auto">
          <a:xfrm rot="-3600000">
            <a:off x="893763" y="3064024"/>
            <a:ext cx="1319212" cy="608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007BE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KITA</a:t>
            </a:r>
          </a:p>
        </p:txBody>
      </p:sp>
      <p:sp>
        <p:nvSpPr>
          <p:cNvPr id="72720" name="AutoShape 16"/>
          <p:cNvSpPr>
            <a:spLocks noChangeAspect="1" noChangeArrowheads="1"/>
          </p:cNvSpPr>
          <p:nvPr/>
        </p:nvSpPr>
        <p:spPr bwMode="auto">
          <a:xfrm>
            <a:off x="2224088" y="5348436"/>
            <a:ext cx="1335087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AFDFF"/>
              </a:gs>
              <a:gs pos="100000">
                <a:srgbClr val="007BE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KIKS UP</a:t>
            </a:r>
            <a:br>
              <a:rPr lang="de-DE" sz="1400" b="1"/>
            </a:br>
            <a:r>
              <a:rPr lang="de-DE" sz="1400" b="1"/>
              <a:t>Camp</a:t>
            </a:r>
          </a:p>
        </p:txBody>
      </p:sp>
      <p:sp>
        <p:nvSpPr>
          <p:cNvPr id="72721" name="AutoShape 17"/>
          <p:cNvSpPr>
            <a:spLocks noChangeAspect="1" noChangeArrowheads="1"/>
          </p:cNvSpPr>
          <p:nvPr/>
        </p:nvSpPr>
        <p:spPr bwMode="auto">
          <a:xfrm rot="3600000">
            <a:off x="894557" y="4565004"/>
            <a:ext cx="1320800" cy="608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FC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Gewerbe</a:t>
            </a:r>
          </a:p>
        </p:txBody>
      </p:sp>
      <p:sp>
        <p:nvSpPr>
          <p:cNvPr id="72722" name="AutoShape 18"/>
          <p:cNvSpPr>
            <a:spLocks noChangeAspect="1" noChangeArrowheads="1"/>
          </p:cNvSpPr>
          <p:nvPr/>
        </p:nvSpPr>
        <p:spPr bwMode="auto">
          <a:xfrm rot="-3600000">
            <a:off x="3557587" y="4576912"/>
            <a:ext cx="1319213" cy="6080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8FC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b="1"/>
              <a:t>Vereine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 rot="3608458">
            <a:off x="3696493" y="2676436"/>
            <a:ext cx="223361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 dirty="0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KLASSE </a:t>
            </a:r>
            <a:r>
              <a:rPr lang="de-DE" sz="1400" b="1" dirty="0" err="1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KLASSE</a:t>
            </a:r>
            <a:endParaRPr lang="de-DE" sz="1400" b="1" dirty="0">
              <a:solidFill>
                <a:srgbClr val="007BE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de-DE" sz="1400" b="1" dirty="0" smtClean="0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Das ganzheitliche Präventionsspiel</a:t>
            </a:r>
            <a:endParaRPr lang="de-DE" sz="1400" b="1" dirty="0">
              <a:solidFill>
                <a:srgbClr val="007BE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 rot="18000000">
            <a:off x="-533400" y="2654449"/>
            <a:ext cx="297815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Papilio ®</a:t>
            </a:r>
          </a:p>
          <a:p>
            <a:pPr algn="ctr">
              <a:defRPr/>
            </a:pPr>
            <a:r>
              <a:rPr lang="de-DE" sz="1400" b="1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UP Fit</a:t>
            </a:r>
          </a:p>
          <a:p>
            <a:pPr algn="ctr">
              <a:defRPr/>
            </a:pPr>
            <a:r>
              <a:rPr lang="de-DE" sz="1400" b="1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UP Genuss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 rot="18000000">
            <a:off x="3661568" y="4960293"/>
            <a:ext cx="19605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UP-familie.net</a:t>
            </a:r>
          </a:p>
        </p:txBody>
      </p:sp>
      <p:sp>
        <p:nvSpPr>
          <p:cNvPr id="72727" name="Text Box 23"/>
          <p:cNvSpPr txBox="1">
            <a:spLocks noChangeArrowheads="1"/>
          </p:cNvSpPr>
          <p:nvPr/>
        </p:nvSpPr>
        <p:spPr bwMode="auto">
          <a:xfrm rot="3600000">
            <a:off x="-68262" y="4942036"/>
            <a:ext cx="21780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Aufklärung zum Jugendschutzgesetz</a:t>
            </a:r>
          </a:p>
        </p:txBody>
      </p:sp>
      <p:sp>
        <p:nvSpPr>
          <p:cNvPr id="72728" name="Text Box 24"/>
          <p:cNvSpPr txBox="1">
            <a:spLocks noChangeArrowheads="1"/>
          </p:cNvSpPr>
          <p:nvPr/>
        </p:nvSpPr>
        <p:spPr bwMode="auto">
          <a:xfrm>
            <a:off x="1608138" y="5935811"/>
            <a:ext cx="2520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400" b="1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Intervention für Kinder </a:t>
            </a:r>
          </a:p>
          <a:p>
            <a:pPr algn="ctr">
              <a:defRPr/>
            </a:pPr>
            <a:r>
              <a:rPr lang="de-DE" sz="1400" b="1">
                <a:solidFill>
                  <a:srgbClr val="007BE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 Eltern</a:t>
            </a:r>
          </a:p>
        </p:txBody>
      </p:sp>
      <p:sp>
        <p:nvSpPr>
          <p:cNvPr id="72732" name="Text Box 28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 dirty="0" smtClean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UP-Bad Nauheim</a:t>
            </a:r>
            <a:endParaRPr lang="de-DE" sz="2400" b="1" dirty="0">
              <a:solidFill>
                <a:srgbClr val="8FC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14" name="Line 29"/>
          <p:cNvSpPr>
            <a:spLocks noChangeShapeType="1"/>
          </p:cNvSpPr>
          <p:nvPr/>
        </p:nvSpPr>
        <p:spPr bwMode="auto">
          <a:xfrm>
            <a:off x="323850" y="1619250"/>
            <a:ext cx="5400675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216" name="Picture 46" descr="KIKS UP-Logos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09825" y="3616474"/>
            <a:ext cx="938213" cy="1065212"/>
          </a:xfrm>
          <a:noFill/>
        </p:spPr>
      </p:pic>
      <p:sp>
        <p:nvSpPr>
          <p:cNvPr id="8219" name="Line 49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18" name="Line 48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72710" grpId="0" animBg="1"/>
      <p:bldP spid="72711" grpId="0" animBg="1"/>
      <p:bldP spid="72712" grpId="0" animBg="1"/>
      <p:bldP spid="72713" grpId="0" animBg="1"/>
      <p:bldP spid="72714" grpId="0" animBg="1"/>
      <p:bldP spid="72715" grpId="0" animBg="1"/>
      <p:bldP spid="72716" grpId="0" animBg="1"/>
      <p:bldP spid="72718" grpId="0" animBg="1"/>
      <p:bldP spid="72719" grpId="0" animBg="1"/>
      <p:bldP spid="72720" grpId="0" animBg="1"/>
      <p:bldP spid="72721" grpId="0" animBg="1"/>
      <p:bldP spid="72722" grpId="0" animBg="1"/>
      <p:bldP spid="72724" grpId="0"/>
      <p:bldP spid="72725" grpId="0"/>
      <p:bldP spid="72726" grpId="0"/>
      <p:bldP spid="72727" grpId="0"/>
      <p:bldP spid="727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3850" y="1258888"/>
            <a:ext cx="5399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defRPr/>
            </a:pPr>
            <a:r>
              <a:rPr lang="de-DE" sz="2400" b="1" dirty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KIKS </a:t>
            </a:r>
            <a:r>
              <a:rPr lang="de-DE" sz="2400" b="1" dirty="0" smtClean="0">
                <a:solidFill>
                  <a:srgbClr val="8FC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UP–Familie.net</a:t>
            </a:r>
            <a:endParaRPr lang="de-DE" sz="2400" b="1" dirty="0">
              <a:solidFill>
                <a:srgbClr val="8FC600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" pitchFamily="2" charset="2"/>
            </a:endParaRPr>
          </a:p>
        </p:txBody>
      </p:sp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323850" y="1619250"/>
            <a:ext cx="5399088" cy="0"/>
          </a:xfrm>
          <a:prstGeom prst="line">
            <a:avLst/>
          </a:prstGeom>
          <a:noFill/>
          <a:ln w="19050">
            <a:solidFill>
              <a:srgbClr val="007BE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323850" y="2159000"/>
            <a:ext cx="5400675" cy="307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Breit gefächertes </a:t>
            </a: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Netzwerk aus über 40 Anbietern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Gemeinsame Qualitätsstandards, Leitbild, </a:t>
            </a:r>
          </a:p>
          <a:p>
            <a:pPr>
              <a:spcBef>
                <a:spcPct val="10000"/>
              </a:spcBef>
              <a:buClr>
                <a:srgbClr val="007BE1"/>
              </a:buClr>
              <a:buFont typeface="Wingdings" pitchFamily="2" charset="2"/>
              <a:buNone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Erziehungskonsens</a:t>
            </a: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Gemeinsamer Web-Auftritt, Online-Anmeldung</a:t>
            </a: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Gemeinsame Öffentlichkeitsarbeit, Flyer, etc.</a:t>
            </a: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Gemeinsame Aktionen (</a:t>
            </a: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Komplimente-Tag</a:t>
            </a: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Fortbildung von Übungsleitern, Trainern usw.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buClr>
                <a:srgbClr val="007BE1"/>
              </a:buClr>
              <a:buFont typeface="Wingdings" pitchFamily="2" charset="2"/>
              <a:buChar char="v"/>
              <a:defRPr/>
            </a:pPr>
            <a:r>
              <a:rPr lang="de-DE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u.v.m.</a:t>
            </a:r>
            <a:endParaRPr lang="de-DE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4000" y="5580000"/>
            <a:ext cx="578004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de-DE" sz="3600" cap="none" spc="0" dirty="0" smtClean="0">
                <a:ln w="31550" cmpd="sng">
                  <a:noFill/>
                  <a:prstDash val="solid"/>
                </a:ln>
                <a:solidFill>
                  <a:srgbClr val="8FC6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www.kiksup-familie.net</a:t>
            </a:r>
            <a:endParaRPr lang="de-DE" sz="4400" cap="none" spc="0" dirty="0">
              <a:ln w="31550" cmpd="sng">
                <a:noFill/>
                <a:prstDash val="solid"/>
              </a:ln>
              <a:solidFill>
                <a:srgbClr val="8FC6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0" y="1053188"/>
            <a:ext cx="3204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Line 19"/>
          <p:cNvSpPr>
            <a:spLocks noChangeShapeType="1"/>
          </p:cNvSpPr>
          <p:nvPr/>
        </p:nvSpPr>
        <p:spPr bwMode="auto">
          <a:xfrm>
            <a:off x="323850" y="1052513"/>
            <a:ext cx="882015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47" name="Line 18"/>
          <p:cNvSpPr>
            <a:spLocks noChangeShapeType="1"/>
          </p:cNvSpPr>
          <p:nvPr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25400">
            <a:solidFill>
              <a:srgbClr val="8FC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Standard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Bildschirmpräsentation (4:3)</PresentationFormat>
  <Paragraphs>92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3_Standarddesign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Bad Nauheim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moerler</dc:creator>
  <cp:lastModifiedBy>Mörler, Jochen</cp:lastModifiedBy>
  <cp:revision>116</cp:revision>
  <dcterms:created xsi:type="dcterms:W3CDTF">2011-02-02T11:18:10Z</dcterms:created>
  <dcterms:modified xsi:type="dcterms:W3CDTF">2016-03-15T14:24:23Z</dcterms:modified>
</cp:coreProperties>
</file>